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pitchFamily="2" charset="0"/>
      <p:regular r:id="rId23"/>
      <p:bold r:id="rId24"/>
    </p:embeddedFont>
    <p:embeddedFont>
      <p:font typeface="Montserrat Heavy" panose="020B0604020202020204" charset="0"/>
      <p:regular r:id="rId25"/>
    </p:embeddedFont>
    <p:embeddedFont>
      <p:font typeface="Montserrat Medium" panose="000006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CF477-571C-96AC-99E4-FAC58841EE60}" v="11" dt="2024-11-26T09:11:03.217"/>
    <p1510:client id="{2E15D7C2-8061-7D87-ABE4-665E5102F587}" v="19" dt="2024-11-26T12:55:49.048"/>
    <p1510:client id="{66F0EC2C-D95C-0B05-5612-ACC58D5B3A78}" v="52" dt="2024-11-26T09:13:55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OCKOWIAK Morgane" userId="4a76abfb-09e0-472e-8877-191f66b4f27e" providerId="ADAL" clId="{D5597364-1FF6-4323-8259-9F60A08F548A}"/>
    <pc:docChg chg="modSld">
      <pc:chgData name="GROCKOWIAK Morgane" userId="4a76abfb-09e0-472e-8877-191f66b4f27e" providerId="ADAL" clId="{D5597364-1FF6-4323-8259-9F60A08F548A}" dt="2024-11-19T09:06:14.252" v="3" actId="20577"/>
      <pc:docMkLst>
        <pc:docMk/>
      </pc:docMkLst>
      <pc:sldChg chg="modSp mod">
        <pc:chgData name="GROCKOWIAK Morgane" userId="4a76abfb-09e0-472e-8877-191f66b4f27e" providerId="ADAL" clId="{D5597364-1FF6-4323-8259-9F60A08F548A}" dt="2024-11-19T09:06:14.252" v="3" actId="20577"/>
        <pc:sldMkLst>
          <pc:docMk/>
          <pc:sldMk cId="0" sldId="265"/>
        </pc:sldMkLst>
        <pc:spChg chg="mod">
          <ac:chgData name="GROCKOWIAK Morgane" userId="4a76abfb-09e0-472e-8877-191f66b4f27e" providerId="ADAL" clId="{D5597364-1FF6-4323-8259-9F60A08F548A}" dt="2024-11-19T09:06:14.252" v="3" actId="20577"/>
          <ac:spMkLst>
            <pc:docMk/>
            <pc:sldMk cId="0" sldId="265"/>
            <ac:spMk id="14" creationId="{00000000-0000-0000-0000-000000000000}"/>
          </ac:spMkLst>
        </pc:spChg>
      </pc:sldChg>
    </pc:docChg>
  </pc:docChgLst>
  <pc:docChgLst>
    <pc:chgData name="GROGNUZ Nadège" userId="S::nadege.grognuz@ecoles-epsi.fr::bb833602-2e7a-450c-80de-7a039e817284" providerId="AD" clId="Web-{20ACF477-571C-96AC-99E4-FAC58841EE60}"/>
    <pc:docChg chg="modSld">
      <pc:chgData name="GROGNUZ Nadège" userId="S::nadege.grognuz@ecoles-epsi.fr::bb833602-2e7a-450c-80de-7a039e817284" providerId="AD" clId="Web-{20ACF477-571C-96AC-99E4-FAC58841EE60}" dt="2024-11-26T09:11:01.436" v="3" actId="20577"/>
      <pc:docMkLst>
        <pc:docMk/>
      </pc:docMkLst>
      <pc:sldChg chg="modSp">
        <pc:chgData name="GROGNUZ Nadège" userId="S::nadege.grognuz@ecoles-epsi.fr::bb833602-2e7a-450c-80de-7a039e817284" providerId="AD" clId="Web-{20ACF477-571C-96AC-99E4-FAC58841EE60}" dt="2024-11-26T09:11:01.436" v="3" actId="20577"/>
        <pc:sldMkLst>
          <pc:docMk/>
          <pc:sldMk cId="0" sldId="256"/>
        </pc:sldMkLst>
        <pc:spChg chg="mod">
          <ac:chgData name="GROGNUZ Nadège" userId="S::nadege.grognuz@ecoles-epsi.fr::bb833602-2e7a-450c-80de-7a039e817284" providerId="AD" clId="Web-{20ACF477-571C-96AC-99E4-FAC58841EE60}" dt="2024-11-26T09:11:01.436" v="3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GROGNUZ Nadège" userId="S::nadege.grognuz@ecoles-epsi.fr::bb833602-2e7a-450c-80de-7a039e817284" providerId="AD" clId="Web-{66F0EC2C-D95C-0B05-5612-ACC58D5B3A78}"/>
    <pc:docChg chg="delSld modSld">
      <pc:chgData name="GROGNUZ Nadège" userId="S::nadege.grognuz@ecoles-epsi.fr::bb833602-2e7a-450c-80de-7a039e817284" providerId="AD" clId="Web-{66F0EC2C-D95C-0B05-5612-ACC58D5B3A78}" dt="2024-11-26T09:13:55.872" v="27"/>
      <pc:docMkLst>
        <pc:docMk/>
      </pc:docMkLst>
      <pc:sldChg chg="del">
        <pc:chgData name="GROGNUZ Nadège" userId="S::nadege.grognuz@ecoles-epsi.fr::bb833602-2e7a-450c-80de-7a039e817284" providerId="AD" clId="Web-{66F0EC2C-D95C-0B05-5612-ACC58D5B3A78}" dt="2024-11-26T09:12:37.870" v="0"/>
        <pc:sldMkLst>
          <pc:docMk/>
          <pc:sldMk cId="0" sldId="263"/>
        </pc:sldMkLst>
      </pc:sldChg>
      <pc:sldChg chg="modSp">
        <pc:chgData name="GROGNUZ Nadège" userId="S::nadege.grognuz@ecoles-epsi.fr::bb833602-2e7a-450c-80de-7a039e817284" providerId="AD" clId="Web-{66F0EC2C-D95C-0B05-5612-ACC58D5B3A78}" dt="2024-11-26T09:13:42.309" v="26" actId="20577"/>
        <pc:sldMkLst>
          <pc:docMk/>
          <pc:sldMk cId="0" sldId="264"/>
        </pc:sldMkLst>
        <pc:spChg chg="mod">
          <ac:chgData name="GROGNUZ Nadège" userId="S::nadege.grognuz@ecoles-epsi.fr::bb833602-2e7a-450c-80de-7a039e817284" providerId="AD" clId="Web-{66F0EC2C-D95C-0B05-5612-ACC58D5B3A78}" dt="2024-11-26T09:13:42.309" v="26" actId="20577"/>
          <ac:spMkLst>
            <pc:docMk/>
            <pc:sldMk cId="0" sldId="264"/>
            <ac:spMk id="30" creationId="{00000000-0000-0000-0000-000000000000}"/>
          </ac:spMkLst>
        </pc:spChg>
      </pc:sldChg>
      <pc:sldChg chg="delSp">
        <pc:chgData name="GROGNUZ Nadège" userId="S::nadege.grognuz@ecoles-epsi.fr::bb833602-2e7a-450c-80de-7a039e817284" providerId="AD" clId="Web-{66F0EC2C-D95C-0B05-5612-ACC58D5B3A78}" dt="2024-11-26T09:13:55.872" v="27"/>
        <pc:sldMkLst>
          <pc:docMk/>
          <pc:sldMk cId="0" sldId="270"/>
        </pc:sldMkLst>
        <pc:spChg chg="del">
          <ac:chgData name="GROGNUZ Nadège" userId="S::nadege.grognuz@ecoles-epsi.fr::bb833602-2e7a-450c-80de-7a039e817284" providerId="AD" clId="Web-{66F0EC2C-D95C-0B05-5612-ACC58D5B3A78}" dt="2024-11-26T09:13:55.872" v="27"/>
          <ac:spMkLst>
            <pc:docMk/>
            <pc:sldMk cId="0" sldId="270"/>
            <ac:spMk id="3" creationId="{00000000-0000-0000-0000-000000000000}"/>
          </ac:spMkLst>
        </pc:spChg>
      </pc:sldChg>
    </pc:docChg>
  </pc:docChgLst>
  <pc:docChgLst>
    <pc:chgData name="DEMOIS Sophie" userId="S::sophie.demois@ecoles-epsi.fr::1b29469e-8e29-4928-926d-9e82337512ed" providerId="AD" clId="Web-{2E15D7C2-8061-7D87-ABE4-665E5102F587}"/>
    <pc:docChg chg="modSld">
      <pc:chgData name="DEMOIS Sophie" userId="S::sophie.demois@ecoles-epsi.fr::1b29469e-8e29-4928-926d-9e82337512ed" providerId="AD" clId="Web-{2E15D7C2-8061-7D87-ABE4-665E5102F587}" dt="2024-11-26T12:55:49.048" v="14" actId="20577"/>
      <pc:docMkLst>
        <pc:docMk/>
      </pc:docMkLst>
      <pc:sldChg chg="modSp">
        <pc:chgData name="DEMOIS Sophie" userId="S::sophie.demois@ecoles-epsi.fr::1b29469e-8e29-4928-926d-9e82337512ed" providerId="AD" clId="Web-{2E15D7C2-8061-7D87-ABE4-665E5102F587}" dt="2024-11-26T12:55:49.048" v="14" actId="20577"/>
        <pc:sldMkLst>
          <pc:docMk/>
          <pc:sldMk cId="0" sldId="269"/>
        </pc:sldMkLst>
        <pc:spChg chg="mod">
          <ac:chgData name="DEMOIS Sophie" userId="S::sophie.demois@ecoles-epsi.fr::1b29469e-8e29-4928-926d-9e82337512ed" providerId="AD" clId="Web-{2E15D7C2-8061-7D87-ABE4-665E5102F587}" dt="2024-11-26T12:55:49.048" v="14" actId="20577"/>
          <ac:spMkLst>
            <pc:docMk/>
            <pc:sldMk cId="0" sldId="269"/>
            <ac:spMk id="1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mailto:sophie.demois@ecoles-epsi.f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nadege.grognuz@ecoles-epsi.fr" TargetMode="External"/><Relationship Id="rId5" Type="http://schemas.openxmlformats.org/officeDocument/2006/relationships/hyperlink" Target="https://docs.google.com/spreadsheets/d/1bpD1rZjGxzUDm-AZFO2C858gUBNvzwMRFZeUVVhWtZI/edit?usp=sharing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www.francecompetences.fr/recherche/rncp/35584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2" t="-1203" r="-704" b="-64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834154" y="8077732"/>
            <a:ext cx="3540444" cy="1557157"/>
          </a:xfrm>
          <a:custGeom>
            <a:avLst/>
            <a:gdLst/>
            <a:ahLst/>
            <a:cxnLst/>
            <a:rect l="l" t="t" r="r" b="b"/>
            <a:pathLst>
              <a:path w="3540444" h="1557157">
                <a:moveTo>
                  <a:pt x="0" y="0"/>
                </a:moveTo>
                <a:lnTo>
                  <a:pt x="3540444" y="0"/>
                </a:lnTo>
                <a:lnTo>
                  <a:pt x="3540444" y="1557157"/>
                </a:lnTo>
                <a:lnTo>
                  <a:pt x="0" y="155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179" t="-105461" b="-8730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3834154" y="8443714"/>
            <a:ext cx="2286484" cy="1092662"/>
          </a:xfrm>
          <a:custGeom>
            <a:avLst/>
            <a:gdLst/>
            <a:ahLst/>
            <a:cxnLst/>
            <a:rect l="l" t="t" r="r" b="b"/>
            <a:pathLst>
              <a:path w="2286484" h="1092662">
                <a:moveTo>
                  <a:pt x="0" y="0"/>
                </a:moveTo>
                <a:lnTo>
                  <a:pt x="2286484" y="0"/>
                </a:lnTo>
                <a:lnTo>
                  <a:pt x="2286484" y="1092661"/>
                </a:lnTo>
                <a:lnTo>
                  <a:pt x="0" y="1092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082" t="-74960" r="-32786" b="-6420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028700" y="2191438"/>
            <a:ext cx="16230600" cy="265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5052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Présentation de la certification </a:t>
            </a:r>
          </a:p>
          <a:p>
            <a:pPr algn="ctr">
              <a:lnSpc>
                <a:spcPts val="7072"/>
              </a:lnSpc>
            </a:pPr>
            <a:r>
              <a:rPr lang="en-US" sz="5052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Expert en Informatique et Système d’Information EISI RNCP 35584 - Niveau 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8912" y="5610310"/>
            <a:ext cx="17070083" cy="67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2"/>
              </a:lnSpc>
            </a:pPr>
            <a:r>
              <a:rPr lang="en-US" sz="4050" b="1" dirty="0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DATE : 27/11/2024</a:t>
            </a:r>
            <a:endParaRPr lang="en-US" sz="4052" b="1" dirty="0">
              <a:solidFill>
                <a:srgbClr val="FFFFFF"/>
              </a:solidFill>
              <a:latin typeface="Montserrat Heavy"/>
              <a:ea typeface="Montserrat Heavy"/>
              <a:cs typeface="Montserrat Heavy"/>
              <a:sym typeface="Montserrat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7619" y="-33015"/>
            <a:ext cx="4651681" cy="10320015"/>
            <a:chOff x="0" y="0"/>
            <a:chExt cx="5010518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10519" cy="11116115"/>
            </a:xfrm>
            <a:custGeom>
              <a:avLst/>
              <a:gdLst/>
              <a:ahLst/>
              <a:cxnLst/>
              <a:rect l="l" t="t" r="r" b="b"/>
              <a:pathLst>
                <a:path w="5010519" h="11116115">
                  <a:moveTo>
                    <a:pt x="0" y="0"/>
                  </a:moveTo>
                  <a:lnTo>
                    <a:pt x="5010519" y="0"/>
                  </a:lnTo>
                  <a:lnTo>
                    <a:pt x="5010519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01311" y="777748"/>
            <a:ext cx="1531977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JURY DE SOUTENANCE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458672" y="1134751"/>
            <a:ext cx="12647174" cy="8327890"/>
          </a:xfrm>
          <a:custGeom>
            <a:avLst/>
            <a:gdLst/>
            <a:ahLst/>
            <a:cxnLst/>
            <a:rect l="l" t="t" r="r" b="b"/>
            <a:pathLst>
              <a:path w="12647174" h="8327890">
                <a:moveTo>
                  <a:pt x="0" y="0"/>
                </a:moveTo>
                <a:lnTo>
                  <a:pt x="12647173" y="0"/>
                </a:lnTo>
                <a:lnTo>
                  <a:pt x="12647173" y="8327889"/>
                </a:lnTo>
                <a:lnTo>
                  <a:pt x="0" y="832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68" b="-2037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1028700" y="1820639"/>
            <a:ext cx="9591772" cy="588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jury est composé de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deux professionnels externes à l'epsi et d’un membre de la DIP ou de son représentant.</a:t>
            </a:r>
          </a:p>
          <a:p>
            <a:pPr algn="just">
              <a:lnSpc>
                <a:spcPts val="2379"/>
              </a:lnSpc>
            </a:pPr>
            <a:endParaRPr lang="en-US" sz="1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II prend connaissance du dossier professionnel en amont de la soutenance afin de préparer son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questionnement pour la soutenance orale.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Son rôle est :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D'évaluer, en toute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objectivité et impartialité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les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compétences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du candidat / de la candidate au regard de la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grille d'évaluation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mise à disposition;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prendre en compte tous les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éléments constitutifs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l'évaluation;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délibérer et décider, souverainement, de la validation. En cas de non validation, le jury explique par écrit les raisons qui ont motivé sa décision. Le candidat / la candidate ne participe pas aux délibérations;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restituer les résultats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au / à la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responsable pédagogique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du campus EPSI régional concerné. Dans tous les cas, le jury peut assortir sa décision de recommandations. Celles-ci ne peuvent en aucun cas être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assimilées à des réserves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renseigner la fiche individuelle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d'évaluation en motivant la position du jury;</a:t>
            </a:r>
          </a:p>
          <a:p>
            <a:pPr marL="367029" lvl="1" indent="-183514" algn="just">
              <a:lnSpc>
                <a:spcPts val="2379"/>
              </a:lnSpc>
              <a:spcBef>
                <a:spcPct val="0"/>
              </a:spcBef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renseigner puis signer le procès-verbal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où figurent les décisions de validation ou de refus.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18" name="Freeform 18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19690" y="-33015"/>
            <a:ext cx="8223556" cy="10320015"/>
            <a:chOff x="0" y="0"/>
            <a:chExt cx="8857933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57933" cy="11116115"/>
            </a:xfrm>
            <a:custGeom>
              <a:avLst/>
              <a:gdLst/>
              <a:ahLst/>
              <a:cxnLst/>
              <a:rect l="l" t="t" r="r" b="b"/>
              <a:pathLst>
                <a:path w="8857933" h="11116115">
                  <a:moveTo>
                    <a:pt x="0" y="0"/>
                  </a:moveTo>
                  <a:lnTo>
                    <a:pt x="8857933" y="0"/>
                  </a:lnTo>
                  <a:lnTo>
                    <a:pt x="8857933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2437547"/>
            <a:ext cx="9591772" cy="441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commission nationale de certification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 tient afin de vérifier les résultats obtenus par chaque candidat.e, ainsi que l'acquisition de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l'ensemble des compétences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attendus.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l'issue de celle-ci, les candidat.e.s recevront par mail leur résultat, à savoir :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 totale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qui correspond à une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 de tous les blocs de compétences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et de l'épreuve finale. Une attestation de réussite totale sera alors remise.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 partielle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 moins un bloc de compétences ou l'épreuve finale n'est pas validé.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Une attestation de réussite partielle sera remise, mentionnant les blocs validés.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Refus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aucun bloc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compétences n'est validé.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 cas de réussite totale, un parchemin sera édité.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170217" y="2601695"/>
            <a:ext cx="4089083" cy="4114800"/>
          </a:xfrm>
          <a:custGeom>
            <a:avLst/>
            <a:gdLst/>
            <a:ahLst/>
            <a:cxnLst/>
            <a:rect l="l" t="t" r="r" b="b"/>
            <a:pathLst>
              <a:path w="4089083" h="4114800">
                <a:moveTo>
                  <a:pt x="0" y="0"/>
                </a:moveTo>
                <a:lnTo>
                  <a:pt x="4089083" y="0"/>
                </a:lnTo>
                <a:lnTo>
                  <a:pt x="40890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601311" y="777748"/>
            <a:ext cx="15319771" cy="978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COMMISSION NATIONALE DE</a:t>
            </a:r>
          </a:p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CERTIFICATION EPSI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18" name="Freeform 18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7619" y="-33015"/>
            <a:ext cx="4651681" cy="10320015"/>
            <a:chOff x="0" y="0"/>
            <a:chExt cx="5010518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10519" cy="11116115"/>
            </a:xfrm>
            <a:custGeom>
              <a:avLst/>
              <a:gdLst/>
              <a:ahLst/>
              <a:cxnLst/>
              <a:rect l="l" t="t" r="r" b="b"/>
              <a:pathLst>
                <a:path w="5010519" h="11116115">
                  <a:moveTo>
                    <a:pt x="0" y="0"/>
                  </a:moveTo>
                  <a:lnTo>
                    <a:pt x="5010519" y="0"/>
                  </a:lnTo>
                  <a:lnTo>
                    <a:pt x="5010519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01311" y="777748"/>
            <a:ext cx="1531977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RECOURS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1458672" y="1134751"/>
            <a:ext cx="12647174" cy="8327890"/>
          </a:xfrm>
          <a:custGeom>
            <a:avLst/>
            <a:gdLst/>
            <a:ahLst/>
            <a:cxnLst/>
            <a:rect l="l" t="t" r="r" b="b"/>
            <a:pathLst>
              <a:path w="12647174" h="8327890">
                <a:moveTo>
                  <a:pt x="0" y="0"/>
                </a:moveTo>
                <a:lnTo>
                  <a:pt x="12647173" y="0"/>
                </a:lnTo>
                <a:lnTo>
                  <a:pt x="12647173" y="8327889"/>
                </a:lnTo>
                <a:lnTo>
                  <a:pt x="0" y="832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90" b="-59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1028700" y="1820639"/>
            <a:ext cx="9591772" cy="6186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Pour les MSPR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Tout apprenant / toute apprenante peut se représenter aux épreuves auxquelles il / elle a échoué. Les sessions de rattrapage sont organisées par le responsable pédagogique et les enseignants/formateurs concernés. La décision du jury est souveraine et définitive, son avis est sans recours. Néanmoins, dans le cas d'un désaccord au sujet du résultat d'évaluation, l'apprenant / l'apprenante dispose de deux semaines après communication des résultats pour entamer le dialogue avec le responsable pédagogique du campus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EPSI régional.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ce dialogue ne permet pas à l'apprenant.e d'admettre le résultat, il/elle est en droit de demander un entretien avec la Direction régionale EPSI afin de trouver une solution.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Pour l'épreuve finale de certification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décision du jury de certification est souveraine et définitive, son avis est sans recours.</a:t>
            </a: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Néanmoins, dans le cas d'un désaccord au sujet du résultat d'évaluation, le candidat / la candidate dispose de deux semaines après communication des résultats pour entamer le dialogue avec le responsable pédagogique du campus EPSI régional.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 ce dialogue ne permet pas au candidat / à la candidate d'admettre le résultat, il/elle est en droit de demander un entretien avec la Direction régionale EPSI afin de trouver une solution.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18" name="Freeform 18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7619" y="-33015"/>
            <a:ext cx="4651681" cy="10320015"/>
            <a:chOff x="0" y="0"/>
            <a:chExt cx="5010518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10519" cy="11116115"/>
            </a:xfrm>
            <a:custGeom>
              <a:avLst/>
              <a:gdLst/>
              <a:ahLst/>
              <a:cxnLst/>
              <a:rect l="l" t="t" r="r" b="b"/>
              <a:pathLst>
                <a:path w="5010519" h="11116115">
                  <a:moveTo>
                    <a:pt x="0" y="0"/>
                  </a:moveTo>
                  <a:lnTo>
                    <a:pt x="5010519" y="0"/>
                  </a:lnTo>
                  <a:lnTo>
                    <a:pt x="5010519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01311" y="777748"/>
            <a:ext cx="1531977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DATES CLÉS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458672" y="1134751"/>
            <a:ext cx="12647174" cy="8327890"/>
          </a:xfrm>
          <a:custGeom>
            <a:avLst/>
            <a:gdLst/>
            <a:ahLst/>
            <a:cxnLst/>
            <a:rect l="l" t="t" r="r" b="b"/>
            <a:pathLst>
              <a:path w="12647174" h="8327890">
                <a:moveTo>
                  <a:pt x="0" y="0"/>
                </a:moveTo>
                <a:lnTo>
                  <a:pt x="12647173" y="0"/>
                </a:lnTo>
                <a:lnTo>
                  <a:pt x="12647173" y="8327889"/>
                </a:lnTo>
                <a:lnTo>
                  <a:pt x="0" y="8327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85" b="-68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7" name="TextBox 17"/>
          <p:cNvSpPr txBox="1"/>
          <p:nvPr/>
        </p:nvSpPr>
        <p:spPr>
          <a:xfrm>
            <a:off x="1028700" y="1820639"/>
            <a:ext cx="9591772" cy="42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79"/>
              </a:lnSpc>
            </a:pP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Semaine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du 6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janvier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2025 </a:t>
            </a:r>
            <a:r>
              <a:rPr lang="en-US" sz="1700" dirty="0">
                <a:solidFill>
                  <a:srgbClr val="000000"/>
                </a:solidFill>
                <a:latin typeface="Montserrat Bold"/>
                <a:ea typeface="+mn-lt"/>
                <a:cs typeface="+mn-lt"/>
                <a:sym typeface="Montserrat Bold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Avoir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complété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le tableau pour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Tuteur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</a:t>
            </a:r>
            <a:endParaRPr lang="fr-FR" sz="1600" dirty="0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r>
              <a:rPr lang="en-US" sz="16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https://docs.google.com/spreadsheets/d/1bpD1rZjGxzUDm-AZFO2C858gUBNvzwMRFZeUVVhWtZI/edit?usp=sharing</a:t>
            </a:r>
            <a:endParaRPr lang="en-US" dirty="0"/>
          </a:p>
          <a:p>
            <a:pPr>
              <a:lnSpc>
                <a:spcPts val="2379"/>
              </a:lnSpc>
            </a:pPr>
            <a:endParaRPr lang="en-US" sz="1600" dirty="0">
              <a:solidFill>
                <a:srgbClr val="000000"/>
              </a:solidFill>
              <a:latin typeface="Calibri"/>
              <a:ea typeface="+mn-lt"/>
              <a:cs typeface="+mn-lt"/>
            </a:endParaRPr>
          </a:p>
          <a:p>
            <a:pPr>
              <a:lnSpc>
                <a:spcPts val="2379"/>
              </a:lnSpc>
            </a:pPr>
            <a:endParaRPr lang="en-US" sz="1600" dirty="0">
              <a:solidFill>
                <a:srgbClr val="000000"/>
              </a:solidFill>
              <a:latin typeface="Calibri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Lundi 25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août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2025 </a:t>
            </a:r>
            <a:r>
              <a:rPr lang="en-US" sz="12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Déposer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dossier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professionnel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sur 360 Learning et envoi par mail à 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  <a:hlinkClick r:id="rId6"/>
              </a:rPr>
              <a:t>nadege.grognuz@ecoles-epsi.fr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et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copie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 à 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  <a:hlinkClick r:id="rId7"/>
              </a:rPr>
              <a:t>sophie.demois@ecoles-epsi.fr</a:t>
            </a:r>
            <a:endParaRPr lang="en-US" sz="1600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endParaRPr lang="en-US" sz="1600" dirty="0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Semaine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du 25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août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2025 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: validation des dossiers (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plagiat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, respect du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référentiel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…)</a:t>
            </a:r>
            <a:endParaRPr lang="en-US" sz="1600" dirty="0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ts val="2379"/>
              </a:lnSpc>
            </a:pPr>
            <a:endParaRPr lang="en-US" sz="1600" dirty="0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Lundi 1er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septembre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2025 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: Envoi des convocations par mail @ecoles-epsi.net</a:t>
            </a:r>
            <a:endParaRPr lang="en-US" sz="1600" dirty="0">
              <a:solidFill>
                <a:srgbClr val="000000"/>
              </a:solidFill>
              <a:latin typeface="Montserrat"/>
              <a:ea typeface="+mn-lt"/>
              <a:cs typeface="+mn-lt"/>
            </a:endParaRPr>
          </a:p>
          <a:p>
            <a:pPr>
              <a:lnSpc>
                <a:spcPts val="2379"/>
              </a:lnSpc>
            </a:pPr>
            <a:endParaRPr lang="en-US" sz="1600" dirty="0">
              <a:solidFill>
                <a:srgbClr val="000000"/>
              </a:solidFill>
              <a:latin typeface="Montserrat"/>
              <a:ea typeface="+mn-lt"/>
              <a:cs typeface="+mn-lt"/>
              <a:sym typeface="Montserrat Bold"/>
            </a:endParaRPr>
          </a:p>
          <a:p>
            <a:pPr>
              <a:lnSpc>
                <a:spcPts val="2379"/>
              </a:lnSpc>
            </a:pP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Du 22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septembre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au 26 </a:t>
            </a:r>
            <a:r>
              <a:rPr lang="en-US" b="1" dirty="0" err="1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septembre</a:t>
            </a:r>
            <a:r>
              <a:rPr lang="en-US" b="1" dirty="0">
                <a:solidFill>
                  <a:srgbClr val="FF0066"/>
                </a:solidFill>
                <a:latin typeface="Montserrat"/>
                <a:ea typeface="+mn-lt"/>
                <a:cs typeface="+mn-lt"/>
                <a:sym typeface="Montserrat Bold"/>
              </a:rPr>
              <a:t> 2025 </a:t>
            </a:r>
            <a:r>
              <a:rPr lang="en-US" sz="1600" dirty="0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: </a:t>
            </a:r>
            <a:r>
              <a:rPr lang="en-US" sz="1600" dirty="0" err="1">
                <a:solidFill>
                  <a:srgbClr val="000000"/>
                </a:solidFill>
                <a:latin typeface="Montserrat"/>
                <a:ea typeface="+mn-lt"/>
                <a:cs typeface="+mn-lt"/>
                <a:sym typeface="Montserrat Bold"/>
              </a:rPr>
              <a:t>Soutenances</a:t>
            </a:r>
            <a:endParaRPr lang="fr-FR" dirty="0" err="1"/>
          </a:p>
          <a:p>
            <a:pPr algn="just">
              <a:lnSpc>
                <a:spcPts val="2379"/>
              </a:lnSpc>
              <a:spcBef>
                <a:spcPct val="0"/>
              </a:spcBef>
            </a:pPr>
            <a:endParaRPr lang="en-US" sz="1650" b="1" dirty="0">
              <a:latin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0" r="-850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8125423" y="4158634"/>
            <a:ext cx="3433083" cy="1969731"/>
          </a:xfrm>
          <a:custGeom>
            <a:avLst/>
            <a:gdLst/>
            <a:ahLst/>
            <a:cxnLst/>
            <a:rect l="l" t="t" r="r" b="b"/>
            <a:pathLst>
              <a:path w="3433083" h="1969731">
                <a:moveTo>
                  <a:pt x="0" y="0"/>
                </a:moveTo>
                <a:lnTo>
                  <a:pt x="3433083" y="0"/>
                </a:lnTo>
                <a:lnTo>
                  <a:pt x="3433083" y="1969732"/>
                </a:lnTo>
                <a:lnTo>
                  <a:pt x="0" y="19697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7221248" y="9631275"/>
            <a:ext cx="10243287" cy="20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63"/>
              </a:lnSpc>
              <a:spcBef>
                <a:spcPct val="0"/>
              </a:spcBef>
            </a:pPr>
            <a:r>
              <a:rPr lang="en-US" sz="12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6" name="Freeform 6"/>
          <p:cNvSpPr/>
          <p:nvPr/>
        </p:nvSpPr>
        <p:spPr>
          <a:xfrm>
            <a:off x="11871625" y="3954763"/>
            <a:ext cx="2992338" cy="2377474"/>
          </a:xfrm>
          <a:custGeom>
            <a:avLst/>
            <a:gdLst/>
            <a:ahLst/>
            <a:cxnLst/>
            <a:rect l="l" t="t" r="r" b="b"/>
            <a:pathLst>
              <a:path w="2992338" h="2377474">
                <a:moveTo>
                  <a:pt x="0" y="0"/>
                </a:moveTo>
                <a:lnTo>
                  <a:pt x="2992339" y="0"/>
                </a:lnTo>
                <a:lnTo>
                  <a:pt x="2992339" y="2377474"/>
                </a:lnTo>
                <a:lnTo>
                  <a:pt x="0" y="23774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049" t="-21549" r="-36564" b="-27110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51160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51160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51160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Freeform 9"/>
          <p:cNvSpPr/>
          <p:nvPr/>
        </p:nvSpPr>
        <p:spPr>
          <a:xfrm>
            <a:off x="11551917" y="856737"/>
            <a:ext cx="12564275" cy="8229600"/>
          </a:xfrm>
          <a:custGeom>
            <a:avLst/>
            <a:gdLst/>
            <a:ahLst/>
            <a:cxnLst/>
            <a:rect l="l" t="t" r="r" b="b"/>
            <a:pathLst>
              <a:path w="12564275" h="8229600">
                <a:moveTo>
                  <a:pt x="0" y="0"/>
                </a:moveTo>
                <a:lnTo>
                  <a:pt x="12564275" y="0"/>
                </a:lnTo>
                <a:lnTo>
                  <a:pt x="125642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531" b="-31531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049945" y="8391596"/>
            <a:ext cx="2183822" cy="1733409"/>
          </a:xfrm>
          <a:custGeom>
            <a:avLst/>
            <a:gdLst/>
            <a:ahLst/>
            <a:cxnLst/>
            <a:rect l="l" t="t" r="r" b="b"/>
            <a:pathLst>
              <a:path w="2183822" h="1733409">
                <a:moveTo>
                  <a:pt x="0" y="0"/>
                </a:moveTo>
                <a:lnTo>
                  <a:pt x="2183823" y="0"/>
                </a:lnTo>
                <a:lnTo>
                  <a:pt x="2183823" y="1733408"/>
                </a:lnTo>
                <a:lnTo>
                  <a:pt x="0" y="17334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Freeform 14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1028700" y="1106176"/>
            <a:ext cx="9496916" cy="702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CERTIFICATION  DE NIVEAU 7</a:t>
            </a:r>
          </a:p>
          <a:p>
            <a:pPr algn="just">
              <a:lnSpc>
                <a:spcPts val="2799"/>
              </a:lnSpc>
              <a:spcBef>
                <a:spcPct val="0"/>
              </a:spcBef>
            </a:pPr>
            <a:endParaRPr lang="en-US" sz="19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799"/>
              </a:lnSpc>
            </a:pPr>
            <a:r>
              <a:rPr lang="en-US" sz="1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Composé de 5 bloc de compétences :</a:t>
            </a:r>
          </a:p>
          <a:p>
            <a:pPr algn="just">
              <a:lnSpc>
                <a:spcPts val="2799"/>
              </a:lnSpc>
            </a:pPr>
            <a:endParaRPr lang="en-US" sz="19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799"/>
              </a:lnSpc>
            </a:pPr>
            <a:r>
              <a:rPr lang="en-US" sz="1999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blocs de compétences socles : 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Bloc 1 : Analyser et définir la stratégie d'un système d'information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Bloc 2 : Manager un projet informatique avec agilité en collaboration avec les parties prenantes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Bloc 3 : Piloter l'informatique décisionnelle d'un système d'information (Big Data et BI)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r>
              <a:rPr lang="en-US" sz="1999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blocs de compétences liés aux spécialisations du métier :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Bloc 4 : Concevoir et développer des solutions applicatives métier et spécifiques</a:t>
            </a:r>
          </a:p>
          <a:p>
            <a:pPr marL="431797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Bloc 5 : Concevoir des solutions d'infrastructure virtualisées et cloud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Ces compétences correspondent à une activité technique en lien avec l'exercice du métier d'expert/e en informatique et système d'information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799"/>
              </a:lnSpc>
            </a:pPr>
            <a:r>
              <a:rPr lang="en-US" sz="1999" u="sng">
                <a:solidFill>
                  <a:srgbClr val="E40163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www.francecompetences.fr/recherche/rncp/35584/"/>
              </a:rPr>
              <a:t>RNCP35584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620361" y="373884"/>
            <a:ext cx="498594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PRÉSENTATION - EISI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79408" y="9248775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5345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875345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875345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20361" y="728097"/>
            <a:ext cx="6923246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DÉROULÉ PÉDAGOGIQUE - EISI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156002" y="737622"/>
            <a:ext cx="2103298" cy="3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1ère année </a:t>
            </a:r>
          </a:p>
        </p:txBody>
      </p:sp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509032"/>
              </p:ext>
            </p:extLst>
          </p:nvPr>
        </p:nvGraphicFramePr>
        <p:xfrm>
          <a:off x="1028700" y="1381092"/>
          <a:ext cx="15832915" cy="7362825"/>
        </p:xfrm>
        <a:graphic>
          <a:graphicData uri="http://schemas.openxmlformats.org/drawingml/2006/table">
            <a:tbl>
              <a:tblPr/>
              <a:tblGrid>
                <a:gridCol w="319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6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13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Blocs de compétences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Durée en heures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13">
                <a:tc rowSpan="1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Datascience et ML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Fouille de données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Big Data: Le traitement par l'Intelligence Artificielle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Datavisualisation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  visualisation des données via les outils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Management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Qualité des données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Atelier: intégration des données 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Architecture décisionnelle (Entrepot de données - Datamart)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Big Data - Datalake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3 : Piloter l'informatique décisionnel d'un S.I (Big Data &amp; BI)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Droit et sécurité informatique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513">
                <a:tc grid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513">
                <a:tc rowSpan="12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Analyse des besoins &amp; cahier des charges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Architecture applicatives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Sécurity by Design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1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Développement et services Cloud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Développement orienté Data Analyse (Scala / spark)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Spark Scala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Agents conversationnels &amp; bots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Intégration continue : serveur test et métriques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automatisation des test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Plan de maintenance 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Analyse de  code et maintenabilité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451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4 : Concevoir et développer des solutions applicatives métier et spécifiques  (mobiles, embarquées et ERP)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Conduite</a:t>
                      </a:r>
                      <a:r>
                        <a:rPr lang="en-US" sz="1200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du </a:t>
                      </a:r>
                      <a:r>
                        <a:rPr lang="en-US" sz="1200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changement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1079408" y="9248775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354671"/>
              </p:ext>
            </p:extLst>
          </p:nvPr>
        </p:nvGraphicFramePr>
        <p:xfrm>
          <a:off x="1028700" y="1668992"/>
          <a:ext cx="16230601" cy="5591168"/>
        </p:xfrm>
        <a:graphic>
          <a:graphicData uri="http://schemas.openxmlformats.org/drawingml/2006/table">
            <a:tbl>
              <a:tblPr/>
              <a:tblGrid>
                <a:gridCol w="3191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272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Blocs de compétences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Durée en heures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Modules 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272">
                <a:tc grid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MÉTIER (Au choix)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272">
                <a:tc rowSpan="12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Analyse d'une infrastructure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PCA/PRA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mise en place PCA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Sécurisation de l'infrastructure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IAM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Développer et sécuriser une solution Cloud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les outils de surveillance d'une infrastructure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  cryptographie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Management de la virtualisation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Management et déploiement de solutions cloud 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2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Administration  d'une plateforme workplace digitale de type EMM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5 : Concevoir et sécuriser des solutions d'infrastructures virtualisées et cloud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Mise en place d'une plateforme de comm sécurisée entre solutions cloud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4272">
                <a:tc rowSpan="5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TRANSVERSALES : Innovation &amp; Développement professionnel</a:t>
                      </a:r>
                      <a:endParaRPr lang="en-US" sz="1200"/>
                    </a:p>
                    <a:p>
                      <a:pPr algn="ctr">
                        <a:lnSpc>
                          <a:spcPts val="1679"/>
                        </a:lnSpc>
                      </a:pP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HEP Coopération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TRANSVERSALES : Innovation &amp; Développement professionnel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31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 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TRANSVERSALES : Innovation &amp; Développement professionnel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Projet Open  Innovation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TRANSVERSALES : Innovation &amp; Développement professionnel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Veille (Metaverse)</a:t>
                      </a:r>
                      <a:endParaRPr lang="en-US" sz="12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427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TRANSVERSALES : Innovation &amp; Développement professionnel</a:t>
                      </a:r>
                      <a:endParaRPr lang="en-US" sz="1100"/>
                    </a:p>
                    <a:p>
                      <a:pPr algn="ctr">
                        <a:lnSpc>
                          <a:spcPts val="1679"/>
                        </a:lnSpc>
                      </a:pP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4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lang="en-US" sz="12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400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Citoyen</a:t>
                      </a:r>
                      <a:r>
                        <a:rPr lang="en-US" sz="1400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Actif</a:t>
                      </a:r>
                      <a:endParaRPr lang="en-US" sz="12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079408" y="9248775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75345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8901" y="875345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89102" y="875345"/>
            <a:ext cx="226459" cy="22645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0361" y="728097"/>
            <a:ext cx="6923246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DÉROULÉ PÉDAGOGIQUE - EISI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56002" y="737622"/>
            <a:ext cx="2103298" cy="3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1ère année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91095"/>
              </p:ext>
            </p:extLst>
          </p:nvPr>
        </p:nvGraphicFramePr>
        <p:xfrm>
          <a:off x="1028700" y="1281079"/>
          <a:ext cx="15832915" cy="7658092"/>
        </p:xfrm>
        <a:graphic>
          <a:graphicData uri="http://schemas.openxmlformats.org/drawingml/2006/table">
            <a:tbl>
              <a:tblPr/>
              <a:tblGrid>
                <a:gridCol w="319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36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542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Blocs de compétences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Durée en heures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42">
                <a:tc rowSpan="1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Ingénierie des besoins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Atelier: veille technologique &amp; outils de veille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Gouvernance  et Performance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Architecture  Processus Métier &amp; Cartographie d'un S.I (utilisation d'un outil BPM)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Audit et contrôle de la sécurité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Atelier: Sécurité d'un S.I - Cartographie des risques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Elaboration d'une stratégie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7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Atelier: Faire évoluer 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 S.I: selon les approches ITIL, SLA, TLS…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Atelier: Amélioration continue - Lean IT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1 : Analyser et définir la stratégie d'un S.I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14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Informatique responsable &amp; RSE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4542">
                <a:tc rowSpan="9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Cahiers des charges techniques et fonctionnels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Pilotage d'un projet (approche classique)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Evolution d'un S.I - découpage projets et organisation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Méthodes agiles : Les fondamentaux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Management interculturel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Animer une équipe multiculturelle à distance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Partage d'informations et collaboration à distance télétravail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Accompagner une équipe multiculturelle à distance ou en télétravail (motivation et résilience)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BLOC DE COMPÉTENCES 2 : Manager un projet informatique avec agilité en collaboration avec les parties prenantes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Prise en compte du handicap dans le cadre d'un projet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94542">
                <a:tc rowSpan="5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 DE COMPÉTENCES TRANSVERSALES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100" b="1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HEP Leadership Humaniste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 DE COMPÉTENCES TRANSVERSALES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Workshop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 DE COMPÉTENCES TRANSVERSALES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Projet Open Innovation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 DE COMPÉTENCES TRANSVERSALES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Veille Technologique (Informatique quantique)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9454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 DE COMPÉTENCES TRANSVERSALES </a:t>
                      </a:r>
                      <a:endParaRPr lang="en-US" sz="110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199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78" lvl="1" indent="-129539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199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Citoyen</a:t>
                      </a:r>
                      <a:r>
                        <a:rPr lang="en-US" sz="1199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-US" sz="1199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Actif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1079408" y="9248775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875345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58901" y="875345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89102" y="875345"/>
            <a:ext cx="226459" cy="22645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20361" y="728097"/>
            <a:ext cx="6923246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DÉROULÉ PÉDAGOGIQUE - EISI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156002" y="737622"/>
            <a:ext cx="2103298" cy="3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2ème année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369929"/>
              </p:ext>
            </p:extLst>
          </p:nvPr>
        </p:nvGraphicFramePr>
        <p:xfrm>
          <a:off x="1028700" y="1457057"/>
          <a:ext cx="16230601" cy="3743575"/>
        </p:xfrm>
        <a:graphic>
          <a:graphicData uri="http://schemas.openxmlformats.org/drawingml/2006/table">
            <a:tbl>
              <a:tblPr/>
              <a:tblGrid>
                <a:gridCol w="3191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4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070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Blocs de compétences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Durée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Modules 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393">
                <a:tc grid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DE SPÉCIALISATION 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DE SPÉCIALISATION 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DE SPÉCIALISATION 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393">
                <a:tc row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MSC Développement Serverless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Kubernetes et développement serverless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39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MSC Développement Serverless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Kubernetes 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39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MSC Développement Serverless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OpenFaaS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198">
                <a:tc row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 err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</a:t>
                      </a:r>
                      <a:r>
                        <a:rPr lang="en-US" sz="1200" b="1" dirty="0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MSC Infrastructures </a:t>
                      </a:r>
                      <a:r>
                        <a:rPr lang="en-US" sz="1200" b="1" dirty="0" err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virtualisées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Ansible &amp; terraform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052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MSC Infrastructures virtualisées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</a:t>
                      </a:r>
                      <a:r>
                        <a:rPr lang="en-US" sz="1200" dirty="0" err="1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IaC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39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MSC Infrastructures virtualisées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Atelier : Packer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376">
                <a:tc rowSpan="3" grid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376">
                <a:tc gridSpan="3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641">
                <a:tc gridSpan="3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393">
                <a:tc rowSpan="3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PARCOURS PROFESSIONNEL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Dossier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393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Soutenance </a:t>
                      </a:r>
                      <a:endParaRPr lang="en-US" sz="110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77">
                <a:tc vMerge="1"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PARCOURS PROFESSIONNEL</a:t>
                      </a:r>
                      <a:endParaRPr lang="en-US" sz="1100"/>
                    </a:p>
                  </a:txBody>
                  <a:tcPr marL="9525" marR="9525" marT="9525" marB="9525" anchor="ctr">
                    <a:lnL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4E9C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b="1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 b="1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BE6">
                        <a:alpha val="9372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>
                          <a:solidFill>
                            <a:srgbClr val="000000">
                              <a:alpha val="93725"/>
                            </a:srgb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Conseil</a:t>
                      </a:r>
                      <a:endParaRPr lang="en-US" sz="1100" dirty="0"/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>
                        <a:alpha val="9372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1079408" y="9248775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75345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8901" y="875345"/>
            <a:ext cx="226459" cy="226459"/>
            <a:chOff x="0" y="0"/>
            <a:chExt cx="1913890" cy="19138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89102" y="875345"/>
            <a:ext cx="226459" cy="226459"/>
            <a:chOff x="0" y="0"/>
            <a:chExt cx="1913890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20361" y="728097"/>
            <a:ext cx="6923246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DÉROULÉ PÉDAGOGIQUE - EISI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56002" y="737622"/>
            <a:ext cx="2103298" cy="3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2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2ème année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7619" y="-33015"/>
            <a:ext cx="4651681" cy="10320015"/>
            <a:chOff x="0" y="0"/>
            <a:chExt cx="5010518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10519" cy="11116115"/>
            </a:xfrm>
            <a:custGeom>
              <a:avLst/>
              <a:gdLst/>
              <a:ahLst/>
              <a:cxnLst/>
              <a:rect l="l" t="t" r="r" b="b"/>
              <a:pathLst>
                <a:path w="5010519" h="11116115">
                  <a:moveTo>
                    <a:pt x="0" y="0"/>
                  </a:moveTo>
                  <a:lnTo>
                    <a:pt x="5010519" y="0"/>
                  </a:lnTo>
                  <a:lnTo>
                    <a:pt x="5010519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601311" y="777748"/>
            <a:ext cx="1531977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VALIDATION DE LA CERTIFICATION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665379"/>
            <a:ext cx="9591772" cy="500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Dans le cadre d'une formation continue ou initiale, les candidats doivent valider :</a:t>
            </a:r>
          </a:p>
          <a:p>
            <a:pPr algn="just">
              <a:lnSpc>
                <a:spcPts val="2379"/>
              </a:lnSpc>
            </a:pPr>
            <a:endParaRPr lang="en-US" sz="1699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4 blocs de compétences au cours de la formation (3 blocs socle + 1 bloc métier)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L'épreuve finale de certification constituée d'un dossier professionnel (production écrite + soutenance orale)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 u="sng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 cours de la formation, les blocs de compétences sont validés par :</a:t>
            </a:r>
          </a:p>
          <a:p>
            <a:pPr algn="just">
              <a:lnSpc>
                <a:spcPts val="2379"/>
              </a:lnSpc>
            </a:pPr>
            <a:endParaRPr lang="en-US" sz="1699" u="sng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évaluations formatives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lors des modules par les intervenant.e.s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tests individuels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compétences ayant lieu durant les Mises en Situation Professionnelles Reconstituées (MSPR)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MSPR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à la fin de chaque bloc, évaluées par un jury de professionnels externe à l'epsi via une soutenance de </a:t>
            </a:r>
            <a:r>
              <a:rPr lang="en-US" sz="1699" b="1">
                <a:solidFill>
                  <a:srgbClr val="E401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 minutes par équipe.</a:t>
            </a:r>
          </a:p>
          <a:p>
            <a:pPr algn="just">
              <a:lnSpc>
                <a:spcPts val="2379"/>
              </a:lnSpc>
            </a:pPr>
            <a:endParaRPr lang="en-US" sz="1699" b="1">
              <a:solidFill>
                <a:srgbClr val="E4016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Les résultats seront transmis au jury de certification lors de la soutenance orale.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dossier professionnel est rédigé à partir des missions réalisées en entreprise, soit dans le cadre d'une alternance, soit lors</a:t>
            </a:r>
            <a:r>
              <a:rPr lang="en-US" sz="1699" b="1">
                <a:solidFill>
                  <a:srgbClr val="E401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d'un stage d'au moins 6 mois.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458672" y="922506"/>
            <a:ext cx="12647174" cy="8335794"/>
          </a:xfrm>
          <a:custGeom>
            <a:avLst/>
            <a:gdLst/>
            <a:ahLst/>
            <a:cxnLst/>
            <a:rect l="l" t="t" r="r" b="b"/>
            <a:pathLst>
              <a:path w="12647174" h="8335794">
                <a:moveTo>
                  <a:pt x="0" y="0"/>
                </a:moveTo>
                <a:lnTo>
                  <a:pt x="12647173" y="0"/>
                </a:lnTo>
                <a:lnTo>
                  <a:pt x="12647173" y="8335794"/>
                </a:lnTo>
                <a:lnTo>
                  <a:pt x="0" y="8335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2" b="-54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4" name="Group 14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18" name="Freeform 18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58901" y="2090238"/>
            <a:ext cx="5493841" cy="1724018"/>
            <a:chOff x="0" y="0"/>
            <a:chExt cx="1295054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5054" cy="406400"/>
            </a:xfrm>
            <a:custGeom>
              <a:avLst/>
              <a:gdLst/>
              <a:ahLst/>
              <a:cxnLst/>
              <a:rect l="l" t="t" r="r" b="b"/>
              <a:pathLst>
                <a:path w="1295054" h="406400">
                  <a:moveTo>
                    <a:pt x="0" y="0"/>
                  </a:moveTo>
                  <a:lnTo>
                    <a:pt x="1091854" y="0"/>
                  </a:lnTo>
                  <a:lnTo>
                    <a:pt x="1295054" y="203200"/>
                  </a:lnTo>
                  <a:lnTo>
                    <a:pt x="109185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4F9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9525"/>
              <a:ext cx="104105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EVALUATIONS  POSITIONNEMENT​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19306" y="2090238"/>
            <a:ext cx="5493841" cy="1724018"/>
            <a:chOff x="0" y="0"/>
            <a:chExt cx="1295054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5054" cy="406400"/>
            </a:xfrm>
            <a:custGeom>
              <a:avLst/>
              <a:gdLst/>
              <a:ahLst/>
              <a:cxnLst/>
              <a:rect l="l" t="t" r="r" b="b"/>
              <a:pathLst>
                <a:path w="1295054" h="406400">
                  <a:moveTo>
                    <a:pt x="0" y="0"/>
                  </a:moveTo>
                  <a:lnTo>
                    <a:pt x="1091854" y="0"/>
                  </a:lnTo>
                  <a:lnTo>
                    <a:pt x="1295054" y="203200"/>
                  </a:lnTo>
                  <a:lnTo>
                    <a:pt x="109185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4E9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9525"/>
              <a:ext cx="104105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EVALUATIONS​</a:t>
              </a:r>
            </a:p>
            <a:p>
              <a:pPr algn="ctr">
                <a:lnSpc>
                  <a:spcPts val="3072"/>
                </a:lnSpc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FORMATIVES​</a:t>
              </a:r>
            </a:p>
            <a:p>
              <a:pPr algn="ctr">
                <a:lnSpc>
                  <a:spcPts val="3072"/>
                </a:lnSpc>
              </a:pPr>
              <a:endParaRPr lang="en-US" sz="24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333317" y="2090238"/>
            <a:ext cx="5493841" cy="1724018"/>
            <a:chOff x="0" y="0"/>
            <a:chExt cx="1295054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5054" cy="406400"/>
            </a:xfrm>
            <a:custGeom>
              <a:avLst/>
              <a:gdLst/>
              <a:ahLst/>
              <a:cxnLst/>
              <a:rect l="l" t="t" r="r" b="b"/>
              <a:pathLst>
                <a:path w="1295054" h="406400">
                  <a:moveTo>
                    <a:pt x="0" y="0"/>
                  </a:moveTo>
                  <a:lnTo>
                    <a:pt x="1091854" y="0"/>
                  </a:lnTo>
                  <a:lnTo>
                    <a:pt x="1295054" y="203200"/>
                  </a:lnTo>
                  <a:lnTo>
                    <a:pt x="1091854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1F73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77800" y="-9525"/>
              <a:ext cx="1041054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r>
                <a:rPr lang="en-US" sz="240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EVALUATIONS  CERTIFICATIVES​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58901" y="3814256"/>
            <a:ext cx="4640106" cy="3404920"/>
            <a:chOff x="0" y="0"/>
            <a:chExt cx="1222085" cy="8967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2085" cy="896769"/>
            </a:xfrm>
            <a:custGeom>
              <a:avLst/>
              <a:gdLst/>
              <a:ahLst/>
              <a:cxnLst/>
              <a:rect l="l" t="t" r="r" b="b"/>
              <a:pathLst>
                <a:path w="1222085" h="896769">
                  <a:moveTo>
                    <a:pt x="0" y="0"/>
                  </a:moveTo>
                  <a:lnTo>
                    <a:pt x="1222085" y="0"/>
                  </a:lnTo>
                  <a:lnTo>
                    <a:pt x="1222085" y="896769"/>
                  </a:lnTo>
                  <a:lnTo>
                    <a:pt x="0" y="896769"/>
                  </a:lnTo>
                  <a:close/>
                </a:path>
              </a:pathLst>
            </a:custGeom>
            <a:solidFill>
              <a:srgbClr val="A44F98">
                <a:alpha val="36863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222085" cy="906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536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601311" y="777748"/>
            <a:ext cx="1531977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 PROCESS D’ÉVALUATION ET DE CERTIFICATION​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31116" y="4614356"/>
            <a:ext cx="3893470" cy="73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Tests CODINGAME​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Entretien de positionnement​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Workshop (14 au 18 Octobre 2024)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419306" y="3814256"/>
            <a:ext cx="4640106" cy="3404920"/>
            <a:chOff x="0" y="0"/>
            <a:chExt cx="1222085" cy="8967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2085" cy="896769"/>
            </a:xfrm>
            <a:custGeom>
              <a:avLst/>
              <a:gdLst/>
              <a:ahLst/>
              <a:cxnLst/>
              <a:rect l="l" t="t" r="r" b="b"/>
              <a:pathLst>
                <a:path w="1222085" h="896769">
                  <a:moveTo>
                    <a:pt x="0" y="0"/>
                  </a:moveTo>
                  <a:lnTo>
                    <a:pt x="1222085" y="0"/>
                  </a:lnTo>
                  <a:lnTo>
                    <a:pt x="1222085" y="896769"/>
                  </a:lnTo>
                  <a:lnTo>
                    <a:pt x="0" y="896769"/>
                  </a:lnTo>
                  <a:close/>
                </a:path>
              </a:pathLst>
            </a:custGeom>
            <a:solidFill>
              <a:srgbClr val="524E9C">
                <a:alpha val="36863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222085" cy="906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53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791521" y="4614356"/>
            <a:ext cx="3893470" cy="172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Toutes les évaluations en cours de formation :​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QCM​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Projets​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Tests / contrôles continus ​</a:t>
            </a:r>
          </a:p>
          <a:p>
            <a:pPr marL="302261" lvl="1" indent="-151130" algn="l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Projet Open innovation​</a:t>
            </a:r>
          </a:p>
          <a:p>
            <a:pPr marL="302261" lvl="1" indent="-151130" algn="l">
              <a:lnSpc>
                <a:spcPts val="1960"/>
              </a:lnSpc>
              <a:spcBef>
                <a:spcPct val="0"/>
              </a:spcBef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... ​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1333317" y="3814256"/>
            <a:ext cx="4640106" cy="3404920"/>
            <a:chOff x="0" y="0"/>
            <a:chExt cx="1222085" cy="8967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22085" cy="896769"/>
            </a:xfrm>
            <a:custGeom>
              <a:avLst/>
              <a:gdLst/>
              <a:ahLst/>
              <a:cxnLst/>
              <a:rect l="l" t="t" r="r" b="b"/>
              <a:pathLst>
                <a:path w="1222085" h="896769">
                  <a:moveTo>
                    <a:pt x="0" y="0"/>
                  </a:moveTo>
                  <a:lnTo>
                    <a:pt x="1222085" y="0"/>
                  </a:lnTo>
                  <a:lnTo>
                    <a:pt x="1222085" y="896769"/>
                  </a:lnTo>
                  <a:lnTo>
                    <a:pt x="0" y="896769"/>
                  </a:lnTo>
                  <a:close/>
                </a:path>
              </a:pathLst>
            </a:custGeom>
            <a:solidFill>
              <a:srgbClr val="4B2070">
                <a:alpha val="36863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222085" cy="906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53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92472" y="4267671"/>
            <a:ext cx="4121794" cy="228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Évaluation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des MSPR des blocs 1,2,3 et 4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5​</a:t>
            </a:r>
          </a:p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lang="en-US" sz="14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+ Dossier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professionnel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et​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épreuve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certificative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devant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un jury de  </a:t>
            </a: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professionnels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lang="en-US" sz="14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  <a:endParaRPr lang="en-US" sz="14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ts val="1960"/>
              </a:lnSpc>
            </a:pPr>
            <a:r>
              <a:rPr lang="en-US" sz="1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Soutenances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I2 : ​</a:t>
            </a:r>
            <a:endParaRPr lang="en-US" sz="1400" dirty="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MSPR Bloc 1 : 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 Bold"/>
              </a:rPr>
              <a:t> </a:t>
            </a:r>
            <a:r>
              <a:rPr lang="en-US" sz="1500" b="1" dirty="0">
                <a:solidFill>
                  <a:srgbClr val="E40163"/>
                </a:solidFill>
                <a:latin typeface="Montserrat Bold"/>
                <a:ea typeface="Montserrat"/>
                <a:cs typeface="Montserrat"/>
                <a:sym typeface="Montserrat Bold"/>
              </a:rPr>
              <a:t>03/06/2025</a:t>
            </a:r>
            <a:endParaRPr lang="en-US" sz="1500" b="1" dirty="0">
              <a:solidFill>
                <a:srgbClr val="E4016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1960"/>
              </a:lnSpc>
            </a:pP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MSPR Bloc 2 </a:t>
            </a:r>
            <a:r>
              <a:rPr lang="en-US" sz="1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 Bold"/>
              </a:rPr>
              <a:t>: </a:t>
            </a:r>
            <a:r>
              <a:rPr lang="en-US" sz="1500" b="1" dirty="0">
                <a:solidFill>
                  <a:srgbClr val="E40163"/>
                </a:solidFill>
                <a:latin typeface="Montserrat Bold"/>
                <a:ea typeface="Montserrat"/>
                <a:cs typeface="Montserrat"/>
                <a:sym typeface="Montserrat Bold"/>
              </a:rPr>
              <a:t>07/07/2025</a:t>
            </a:r>
            <a:endParaRPr lang="en-US" sz="1500" b="1" dirty="0">
              <a:solidFill>
                <a:srgbClr val="E4016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1960"/>
              </a:lnSpc>
              <a:spcBef>
                <a:spcPct val="0"/>
              </a:spcBef>
            </a:pPr>
            <a:endParaRPr lang="en-US" sz="1400" b="1">
              <a:solidFill>
                <a:srgbClr val="E40163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997811" y="7564460"/>
            <a:ext cx="6292379" cy="54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Attestation de fin de formation ​</a:t>
            </a:r>
          </a:p>
          <a:p>
            <a:pPr algn="ctr">
              <a:lnSpc>
                <a:spcPts val="2176"/>
              </a:lnSpc>
              <a:spcBef>
                <a:spcPct val="0"/>
              </a:spcBef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Certificat individuel de compétences/bulletins de notes​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558901" y="7344948"/>
            <a:ext cx="14414522" cy="1004650"/>
            <a:chOff x="0" y="0"/>
            <a:chExt cx="3796417" cy="26459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796417" cy="264599"/>
            </a:xfrm>
            <a:custGeom>
              <a:avLst/>
              <a:gdLst/>
              <a:ahLst/>
              <a:cxnLst/>
              <a:rect l="l" t="t" r="r" b="b"/>
              <a:pathLst>
                <a:path w="3796417" h="264599">
                  <a:moveTo>
                    <a:pt x="0" y="0"/>
                  </a:moveTo>
                  <a:lnTo>
                    <a:pt x="3796417" y="0"/>
                  </a:lnTo>
                  <a:lnTo>
                    <a:pt x="3796417" y="264599"/>
                  </a:lnTo>
                  <a:lnTo>
                    <a:pt x="0" y="264599"/>
                  </a:lnTo>
                  <a:close/>
                </a:path>
              </a:pathLst>
            </a:custGeom>
            <a:solidFill>
              <a:srgbClr val="261549">
                <a:alpha val="36863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3796417" cy="27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536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39" name="Freeform 39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7" b="-13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028700" y="924996"/>
            <a:ext cx="226459" cy="226459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8901" y="924996"/>
            <a:ext cx="226459" cy="226459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89102" y="924996"/>
            <a:ext cx="226459" cy="22645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19690" y="-33015"/>
            <a:ext cx="8223556" cy="10320015"/>
            <a:chOff x="0" y="0"/>
            <a:chExt cx="8857933" cy="111161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857933" cy="11116115"/>
            </a:xfrm>
            <a:custGeom>
              <a:avLst/>
              <a:gdLst/>
              <a:ahLst/>
              <a:cxnLst/>
              <a:rect l="l" t="t" r="r" b="b"/>
              <a:pathLst>
                <a:path w="8857933" h="11116115">
                  <a:moveTo>
                    <a:pt x="0" y="0"/>
                  </a:moveTo>
                  <a:lnTo>
                    <a:pt x="8857933" y="0"/>
                  </a:lnTo>
                  <a:lnTo>
                    <a:pt x="8857933" y="11116115"/>
                  </a:lnTo>
                  <a:lnTo>
                    <a:pt x="0" y="11116115"/>
                  </a:lnTo>
                  <a:close/>
                </a:path>
              </a:pathLst>
            </a:custGeom>
            <a:solidFill>
              <a:srgbClr val="261549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529238"/>
            <a:ext cx="9591772" cy="707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L'épreuve finale de la certification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consiste en la rédaction d'un dossier professionnel qui sera évalué et soutenu. Il y aura donc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une évaluation de la partie écrite et une évaluation de la partie orale.   </a:t>
            </a:r>
          </a:p>
          <a:p>
            <a:pPr algn="just">
              <a:lnSpc>
                <a:spcPts val="2379"/>
              </a:lnSpc>
            </a:pP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Cette évaluation a lieu uniquement si les tous les blocs de compétences sont validés en amont. </a:t>
            </a:r>
          </a:p>
          <a:p>
            <a:pPr algn="just">
              <a:lnSpc>
                <a:spcPts val="2379"/>
              </a:lnSpc>
            </a:pPr>
            <a:endParaRPr lang="en-US" sz="1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379"/>
              </a:lnSpc>
            </a:pPr>
            <a:endParaRPr lang="en-US" sz="1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379"/>
              </a:lnSpc>
            </a:pPr>
            <a:endParaRPr lang="en-US" sz="16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dossier professionnel devra respecté le référentiel du dossier professionnel qui vous sera à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disposition sur 360 Learning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Celui-ci détaille les attendus en termes de rédaction, structure et lien avec les compétences visées par la certification.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candidat sera accompagné par un </a:t>
            </a:r>
            <a:r>
              <a:rPr lang="en-US" sz="1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tuteur pour la rédaction</a:t>
            </a: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son dossier, à raison de 3 rendez-vous individuels et d'une préparation à la soutenance.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 dossier professionnel devra être déposé sur 360 Learning et sera considéré recevable s'il répond aux critères suivants: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date de remise est respectée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il est rédigé dans le respect du référentiel du dossier professionnel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il ne fait pas l'objet de plagiat, après vérification via un logiciel anti-plagiat.</a:t>
            </a:r>
          </a:p>
          <a:p>
            <a:pPr algn="just">
              <a:lnSpc>
                <a:spcPts val="2379"/>
              </a:lnSpc>
            </a:pPr>
            <a:endParaRPr lang="en-US" sz="1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Seule.s les candidat.e.s ayant un dossier professionnel recevable pourront se présenter en soutenance.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250881" y="7001642"/>
            <a:ext cx="3249354" cy="2965036"/>
          </a:xfrm>
          <a:custGeom>
            <a:avLst/>
            <a:gdLst/>
            <a:ahLst/>
            <a:cxnLst/>
            <a:rect l="l" t="t" r="r" b="b"/>
            <a:pathLst>
              <a:path w="3249354" h="2965036">
                <a:moveTo>
                  <a:pt x="0" y="0"/>
                </a:moveTo>
                <a:lnTo>
                  <a:pt x="3249354" y="0"/>
                </a:lnTo>
                <a:lnTo>
                  <a:pt x="3249354" y="2965036"/>
                </a:lnTo>
                <a:lnTo>
                  <a:pt x="0" y="29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2601311" y="777748"/>
            <a:ext cx="8019161" cy="482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1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EPREUVE FINALE DE CERTIFICATION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68132" y="768223"/>
            <a:ext cx="6414852" cy="6132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ordre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passage sera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établi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et communiqué </a:t>
            </a:r>
            <a:r>
              <a:rPr lang="en-US" sz="1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via 360L 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aux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apprenants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par mail au jury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soutenance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affiché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au campus.</a:t>
            </a:r>
          </a:p>
          <a:p>
            <a:pPr algn="just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Une convocation sera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envové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par mail au minimum deux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semaines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avant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la date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prévue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avec les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informations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suivantes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blocs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compétences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la certification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visée</a:t>
            </a:r>
            <a:endParaRPr lang="en-US" sz="16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date et le lieu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l'épreuve</a:t>
            </a:r>
            <a:endParaRPr lang="en-US" sz="16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nature et le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déroulement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l'épreuve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endParaRPr lang="en-US" sz="16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d'absence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à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l'épreuve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soutenance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elle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justifiée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un passage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ultérieur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pourra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être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offert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au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candidat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Si le motif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d'absence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n'est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pas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jugé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valable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cela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pourra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entraîner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sanction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disciplinaire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379"/>
              </a:lnSpc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soutenance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orale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dure 45 minutes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réparties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suit :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 minutes de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présentation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orale</a:t>
            </a:r>
            <a:endParaRPr lang="en-US" sz="16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 minutes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d'entretien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avec le jury</a:t>
            </a:r>
          </a:p>
          <a:p>
            <a:pPr marL="367029" lvl="1" indent="-183514" algn="just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Ensuite, le jury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reste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seul pour </a:t>
            </a:r>
            <a:r>
              <a:rPr lang="en-US" sz="1699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délibérer</a:t>
            </a:r>
            <a:r>
              <a:rPr lang="en-US" sz="16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just">
              <a:lnSpc>
                <a:spcPts val="2379"/>
              </a:lnSpc>
              <a:spcBef>
                <a:spcPct val="0"/>
              </a:spcBef>
            </a:pPr>
            <a:endParaRPr lang="en-US" sz="1699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2620361" y="9047408"/>
            <a:ext cx="3086100" cy="1239592"/>
            <a:chOff x="0" y="0"/>
            <a:chExt cx="812800" cy="32647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26477"/>
            </a:xfrm>
            <a:custGeom>
              <a:avLst/>
              <a:gdLst/>
              <a:ahLst/>
              <a:cxnLst/>
              <a:rect l="l" t="t" r="r" b="b"/>
              <a:pathLst>
                <a:path w="812800" h="326477">
                  <a:moveTo>
                    <a:pt x="0" y="0"/>
                  </a:moveTo>
                  <a:lnTo>
                    <a:pt x="812800" y="0"/>
                  </a:lnTo>
                  <a:lnTo>
                    <a:pt x="812800" y="326477"/>
                  </a:lnTo>
                  <a:lnTo>
                    <a:pt x="0" y="326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3360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2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222594" y="9476900"/>
            <a:ext cx="6179892" cy="12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"/>
              </a:lnSpc>
              <a:spcBef>
                <a:spcPct val="0"/>
              </a:spcBef>
            </a:pPr>
            <a:r>
              <a:rPr lang="en-US" sz="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EPSI - Présentation de la certification - Expert en Informatique et Système d’Information EISI RNCP 35584 - Niveau 7</a:t>
            </a:r>
          </a:p>
        </p:txBody>
      </p:sp>
      <p:sp>
        <p:nvSpPr>
          <p:cNvPr id="19" name="Freeform 19"/>
          <p:cNvSpPr/>
          <p:nvPr/>
        </p:nvSpPr>
        <p:spPr>
          <a:xfrm>
            <a:off x="2620361" y="9047408"/>
            <a:ext cx="1481684" cy="878035"/>
          </a:xfrm>
          <a:custGeom>
            <a:avLst/>
            <a:gdLst/>
            <a:ahLst/>
            <a:cxnLst/>
            <a:rect l="l" t="t" r="r" b="b"/>
            <a:pathLst>
              <a:path w="1481684" h="878035">
                <a:moveTo>
                  <a:pt x="0" y="0"/>
                </a:moveTo>
                <a:lnTo>
                  <a:pt x="1481684" y="0"/>
                </a:lnTo>
                <a:lnTo>
                  <a:pt x="1481684" y="878035"/>
                </a:lnTo>
                <a:lnTo>
                  <a:pt x="0" y="8780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650" t="-47150" r="-31552" b="-44971"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CDB680DC46874AB5A70E94ED271858" ma:contentTypeVersion="15" ma:contentTypeDescription="Crée un document." ma:contentTypeScope="" ma:versionID="93a5348c370c168ade201dece1cdfafc">
  <xsd:schema xmlns:xsd="http://www.w3.org/2001/XMLSchema" xmlns:xs="http://www.w3.org/2001/XMLSchema" xmlns:p="http://schemas.microsoft.com/office/2006/metadata/properties" xmlns:ns2="f9ffc260-0163-4599-a8e3-e50efe569495" xmlns:ns3="40db4c2f-5dfe-4423-b7fa-968caa59f9fe" targetNamespace="http://schemas.microsoft.com/office/2006/metadata/properties" ma:root="true" ma:fieldsID="3a3d4efe15e9587f7666fb6eb0b2f7ed" ns2:_="" ns3:_="">
    <xsd:import namespace="f9ffc260-0163-4599-a8e3-e50efe569495"/>
    <xsd:import namespace="40db4c2f-5dfe-4423-b7fa-968caa59f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TaxCatchAll" minOccurs="0"/>
                <xsd:element ref="ns2:MediaServiceOCR" minOccurs="0"/>
                <xsd:element ref="ns2:lcf76f155ced4ddcb4097134ff3c332f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ffc260-0163-4599-a8e3-e50efe5694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73ec7504-3861-4c39-9b6d-002a7ae0ac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b4c2f-5dfe-4423-b7fa-968caa59f9f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daaea374-6cc6-4ade-87c3-604972e7ecff}" ma:internalName="TaxCatchAll" ma:showField="CatchAllData" ma:web="40db4c2f-5dfe-4423-b7fa-968caa59f9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db4c2f-5dfe-4423-b7fa-968caa59f9fe" xsi:nil="true"/>
    <lcf76f155ced4ddcb4097134ff3c332f xmlns="f9ffc260-0163-4599-a8e3-e50efe5694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BBEB2CD-79C1-414D-AE40-110D2FAA70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ffc260-0163-4599-a8e3-e50efe569495"/>
    <ds:schemaRef ds:uri="40db4c2f-5dfe-4423-b7fa-968caa59f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872027-7D06-43BD-A927-67E0A9B4B9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80BE07-7AE3-468A-8012-3C8A8D936D2A}">
  <ds:schemaRefs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40db4c2f-5dfe-4423-b7fa-968caa59f9fe"/>
    <ds:schemaRef ds:uri="http://schemas.microsoft.com/office/2006/documentManagement/types"/>
    <ds:schemaRef ds:uri="http://schemas.openxmlformats.org/package/2006/metadata/core-properties"/>
    <ds:schemaRef ds:uri="94eab51b-fcae-4bce-a35e-bdc099b66db8"/>
    <ds:schemaRef ds:uri="http://purl.org/dc/dcmitype/"/>
    <ds:schemaRef ds:uri="f9ffc260-0163-4599-a8e3-e50efe5694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2347</Words>
  <Application>Microsoft Office PowerPoint</Application>
  <PresentationFormat>Personnalisé</PresentationFormat>
  <Paragraphs>341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 Présentation de la certification EISI </dc:title>
  <cp:lastModifiedBy>GROCKOWIAK Morgane</cp:lastModifiedBy>
  <cp:revision>25</cp:revision>
  <dcterms:created xsi:type="dcterms:W3CDTF">2006-08-16T00:00:00Z</dcterms:created>
  <dcterms:modified xsi:type="dcterms:W3CDTF">2024-11-26T12:55:49Z</dcterms:modified>
  <dc:identifier>DAGJN4Dfyp4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0x0101006ACDB680DC46874AB5A70E94ED271858</vt:lpwstr>
  </property>
  <property fmtid="{D5CDD505-2E9C-101B-9397-08002B2CF9AE}" pid="3" name="MediaServiceImageTags">
    <vt:lpwstr/>
  </property>
</Properties>
</file>